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433" r:id="rId5"/>
    <p:sldId id="447" r:id="rId6"/>
    <p:sldId id="434" r:id="rId7"/>
    <p:sldId id="446" r:id="rId8"/>
    <p:sldId id="439" r:id="rId9"/>
    <p:sldId id="266" r:id="rId10"/>
    <p:sldId id="437" r:id="rId11"/>
    <p:sldId id="449" r:id="rId12"/>
    <p:sldId id="442" r:id="rId13"/>
    <p:sldId id="445" r:id="rId14"/>
    <p:sldId id="435" r:id="rId15"/>
    <p:sldId id="441" r:id="rId16"/>
    <p:sldId id="450" r:id="rId17"/>
    <p:sldId id="452" r:id="rId18"/>
  </p:sldIdLst>
  <p:sldSz cx="9144000" cy="5143500" type="screen16x9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56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roject Manager" initials="PM" lastIdx="19" clrIdx="0"/>
  <p:cmAuthor id="1" name="martin" initials="m" lastIdx="25" clrIdx="1"/>
  <p:cmAuthor id="2" name="Guest User" initials="GU" lastIdx="1" clrIdx="2">
    <p:extLst>
      <p:ext uri="{19B8F6BF-5375-455C-9EA6-DF929625EA0E}">
        <p15:presenceInfo xmlns:p15="http://schemas.microsoft.com/office/powerpoint/2012/main" userId="S::urn:spo:anon#a249507a5e9ebc0dcd69d3537c6559f048cd9064ea65e94bc5dbb7c2ab434466::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29E"/>
    <a:srgbClr val="FA9B00"/>
    <a:srgbClr val="000000"/>
    <a:srgbClr val="5C5C5C"/>
    <a:srgbClr val="BEBEBE"/>
    <a:srgbClr val="1A1F71"/>
    <a:srgbClr val="F4CA12"/>
    <a:srgbClr val="B7A78B"/>
    <a:srgbClr val="F26800"/>
    <a:srgbClr val="FFC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25C948-1879-50E5-D83A-AD6DD8D37C31}" v="9" dt="2020-07-06T14:59:06.548"/>
    <p1510:client id="{EF9D05D9-5217-76E6-F5C9-65272312374E}" v="410" dt="2020-07-03T18:30:18.406"/>
    <p1510:client id="{EF648C0C-49F4-35C0-C5ED-9651D1ED9DC7}" v="19" dt="2020-07-02T17:57:02.746"/>
    <p1510:client id="{D77A6CB5-4256-2F87-8AAF-DF994D84FFCB}" v="291" dt="2020-07-02T17:56:09.549"/>
    <p1510:client id="{25DF8E3F-92D7-A436-8BFC-7CB6EB4E2A10}" v="7" dt="2020-07-03T05:27:27.723"/>
    <p1510:client id="{CAC80BFC-D309-DFF1-0BC7-7DAB60A55D10}" v="220" dt="2020-07-03T11:10:12.643"/>
    <p1510:client id="{2AAAEDDD-2F9C-F60B-FC25-406C8F1E5B43}" v="50" dt="2020-07-02T17:23:43.301"/>
    <p1510:client id="{A145EC4D-0F36-B689-3AB3-FC6CDCC591ED}" v="935" dt="2020-07-02T18:11:57.119"/>
    <p1510:client id="{33645A28-13AE-97BB-BD54-0B91E46C5971}" v="312" dt="2020-07-03T07:59:43.211"/>
    <p1510:client id="{EE98AE38-5AEC-3D3E-6E9B-8154722EE97E}" v="136" dt="2020-07-03T14:07:52.604"/>
    <p1510:client id="{79648BD1-F409-A4F3-7662-1AA2AE1D12B2}" v="6" dt="2020-07-02T13:38:08.642"/>
    <p1510:client id="{7313AA64-2891-F977-6247-B555C1E4B23B}" v="13" dt="2020-07-03T16:45:42.295"/>
    <p1510:client id="{6C55F441-126D-031C-B72F-92DB3FC41B9B}" v="566" dt="2020-07-03T17:34:06.719"/>
    <p1510:client id="{5CF078EA-DA4A-6929-2D2A-55EE6C49A8D5}" v="102" dt="2020-07-03T09:19:57.668"/>
    <p1510:client id="{A1D97AD9-149F-EC02-9781-5D2C2624A014}" v="3" dt="2020-07-03T18:43:48.570"/>
    <p1510:client id="{45E30491-1E1B-0914-29B0-72361D1070A9}" v="17" dt="2020-07-03T04:34:40.550"/>
    <p1510:client id="{525D1382-6BEE-350A-BBB2-14E05B9A4D09}" v="1" dt="2020-07-02T19:05:38.455"/>
    <p1510:client id="{EEE37A16-C91C-A153-46F8-A79822A8BA12}" v="2316" dt="2020-07-03T18:01:49.060"/>
    <p1510:client id="{1367B470-E40B-3F8D-A716-BEA0C423B5F8}" v="13" dt="2020-07-03T20:32:21.966"/>
    <p1510:client id="{39811FE2-CF00-06EA-40F5-DAA94CA55C5D}" v="770" dt="2020-07-03T15:17:34.085"/>
    <p1510:client id="{23F92862-EF09-A5C2-223A-77DA56C8D6F6}" v="171" dt="2020-07-03T17:10:14.990"/>
    <p1510:client id="{2E698754-5576-69E9-175A-22196D88EA06}" v="1910" dt="2020-07-02T17:25:17.686"/>
    <p1510:client id="{347ED334-35F5-1B64-12A4-23E9FC44294C}" v="26" dt="2020-07-02T12:51:57.861"/>
    <p1510:client id="{07D54B1C-33C6-9416-1631-82FC11CA4BA5}" v="168" dt="2020-07-03T19:31:08.408"/>
    <p1510:client id="{5C0CC9E6-A443-868D-B004-9F3C2CA45D94}" v="88" dt="2020-07-03T18:07:19.578"/>
    <p1510:client id="{0851C9B1-39E0-4A2E-B5ED-B364B39284DE}" v="15" dt="2020-07-07T10:53:52.0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4"/>
  </p:normalViewPr>
  <p:slideViewPr>
    <p:cSldViewPr snapToGrid="0">
      <p:cViewPr varScale="1">
        <p:scale>
          <a:sx n="142" d="100"/>
          <a:sy n="142" d="100"/>
        </p:scale>
        <p:origin x="760" y="168"/>
      </p:cViewPr>
      <p:guideLst>
        <p:guide orient="horz" pos="1620"/>
        <p:guide pos="56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3077" y="9055350"/>
            <a:ext cx="878446" cy="1384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900">
                <a:solidFill>
                  <a:schemeClr val="bg2"/>
                </a:solidFill>
              </a:rPr>
              <a:t>Visa</a:t>
            </a:r>
            <a:r>
              <a:rPr lang="en-US" sz="900" baseline="0">
                <a:solidFill>
                  <a:schemeClr val="bg2"/>
                </a:solidFill>
              </a:rPr>
              <a:t> Presentation</a:t>
            </a:r>
            <a:endParaRPr lang="en-US" sz="900">
              <a:solidFill>
                <a:schemeClr val="bg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45702" y="9055350"/>
            <a:ext cx="142667" cy="1384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r"/>
            <a:fld id="{4A5474BB-BE7B-4305-B14F-62CC7BA0769D}" type="slidenum">
              <a:rPr lang="en-US" sz="900" smtClean="0">
                <a:solidFill>
                  <a:schemeClr val="bg2"/>
                </a:solidFill>
              </a:rPr>
              <a:pPr algn="r"/>
              <a:t>‹#›</a:t>
            </a:fld>
            <a:endParaRPr lang="en-US" sz="9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11888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04800" y="4415790"/>
            <a:ext cx="6248400" cy="449961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3077" y="9055350"/>
            <a:ext cx="878446" cy="1384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900">
                <a:solidFill>
                  <a:schemeClr val="bg2"/>
                </a:solidFill>
              </a:rPr>
              <a:t>Visa</a:t>
            </a:r>
            <a:r>
              <a:rPr lang="en-US" sz="900" baseline="0">
                <a:solidFill>
                  <a:schemeClr val="bg2"/>
                </a:solidFill>
              </a:rPr>
              <a:t> Presentation</a:t>
            </a:r>
            <a:endParaRPr lang="en-US" sz="900">
              <a:solidFill>
                <a:schemeClr val="bg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45702" y="9055350"/>
            <a:ext cx="142667" cy="1384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r"/>
            <a:fld id="{4A5474BB-BE7B-4305-B14F-62CC7BA0769D}" type="slidenum">
              <a:rPr lang="en-US" sz="900" smtClean="0">
                <a:solidFill>
                  <a:schemeClr val="bg2"/>
                </a:solidFill>
              </a:rPr>
              <a:pPr algn="r"/>
              <a:t>‹#›</a:t>
            </a:fld>
            <a:endParaRPr lang="en-US" sz="9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64087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400050" indent="-171450" algn="l" defTabSz="914400" rtl="0" eaLnBrk="1" latinLnBrk="0" hangingPunct="1"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628650" indent="-171450" algn="l" defTabSz="914400" rtl="0" eaLnBrk="1" latinLnBrk="0" hangingPunct="1"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857250" indent="-171450" algn="l" defTabSz="914400" rtl="0" eaLnBrk="1" latinLnBrk="0" hangingPunct="1"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085850" indent="-171450" algn="l" defTabSz="914400" rtl="0" eaLnBrk="1" latinLnBrk="0" hangingPunct="1"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642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217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0988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984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3378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" name="Notes Placeholder 10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315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2353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638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6967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0954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55677" y="3052689"/>
            <a:ext cx="4114800" cy="366254"/>
          </a:xfrm>
        </p:spPr>
        <p:txBody>
          <a:bodyPr anchor="b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55677" y="3628761"/>
            <a:ext cx="4114800" cy="2492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230187" indent="0">
              <a:buNone/>
              <a:defRPr/>
            </a:lvl2pPr>
            <a:lvl3pPr marL="483743" indent="0">
              <a:buNone/>
              <a:defRPr/>
            </a:lvl3pPr>
            <a:lvl4pPr marL="687387" indent="0">
              <a:buNone/>
              <a:defRPr/>
            </a:lvl4pPr>
            <a:lvl5pPr marL="922655" indent="0">
              <a:buNone/>
              <a:defRPr/>
            </a:lvl5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55677" y="3924866"/>
            <a:ext cx="4114800" cy="2492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435835592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" orient="horz" pos="1609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228600" y="182880"/>
            <a:ext cx="8686800" cy="366254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28600" y="1399032"/>
            <a:ext cx="4114800" cy="1257780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800600" y="1399032"/>
            <a:ext cx="4114800" cy="1257780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187930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 and Righ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73"/>
          <a:stretch/>
        </p:blipFill>
        <p:spPr>
          <a:xfrm>
            <a:off x="0" y="0"/>
            <a:ext cx="9140954" cy="472830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0704"/>
            <a:ext cx="5632938" cy="125778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9525673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" orient="horz" pos="2840" userDrawn="1">
          <p15:clr>
            <a:srgbClr val="FBAE40"/>
          </p15:clr>
        </p15:guide>
        <p15:guide id="2" pos="5600" userDrawn="1">
          <p15:clr>
            <a:srgbClr val="FBAE40"/>
          </p15:clr>
        </p15:guide>
        <p15:guide id="3" orient="horz" pos="2844" userDrawn="1">
          <p15:clr>
            <a:srgbClr val="FBAE40"/>
          </p15:clr>
        </p15:guide>
        <p15:guide id="4" orient="horz" pos="668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 and Two Right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24"/>
          <a:stretch/>
        </p:blipFill>
        <p:spPr>
          <a:xfrm>
            <a:off x="0" y="0"/>
            <a:ext cx="9140954" cy="47204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228600" y="182880"/>
            <a:ext cx="4110228" cy="366254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0704"/>
            <a:ext cx="5632938" cy="125778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46035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" orient="horz" pos="668" userDrawn="1">
          <p15:clr>
            <a:srgbClr val="FBAE40"/>
          </p15:clr>
        </p15:guide>
        <p15:guide id="2" pos="5600" userDrawn="1">
          <p15:clr>
            <a:srgbClr val="FBAE40"/>
          </p15:clr>
        </p15:guide>
        <p15:guide id="3" orient="horz" pos="283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 and Large Righ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95"/>
          <a:stretch/>
        </p:blipFill>
        <p:spPr>
          <a:xfrm>
            <a:off x="0" y="0"/>
            <a:ext cx="9140954" cy="47271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228600" y="182880"/>
            <a:ext cx="4110228" cy="366254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0704"/>
            <a:ext cx="5632938" cy="125778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3370827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" orient="horz" pos="2840">
          <p15:clr>
            <a:srgbClr val="FBAE40"/>
          </p15:clr>
        </p15:guide>
        <p15:guide id="2" pos="5600">
          <p15:clr>
            <a:srgbClr val="FBAE40"/>
          </p15:clr>
        </p15:guide>
        <p15:guide id="3" orient="horz" pos="2844">
          <p15:clr>
            <a:srgbClr val="FBAE40"/>
          </p15:clr>
        </p15:guide>
        <p15:guide id="4" orient="horz" pos="66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Bullets and Narrow Lef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72"/>
          <a:stretch/>
        </p:blipFill>
        <p:spPr>
          <a:xfrm flipH="1">
            <a:off x="0" y="0"/>
            <a:ext cx="9140954" cy="472830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165231" y="182880"/>
            <a:ext cx="5750166" cy="366254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165231" y="1399032"/>
            <a:ext cx="5750166" cy="125778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65231" y="987552"/>
            <a:ext cx="5750166" cy="249299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1499253714"/>
      </p:ext>
    </p:extLst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28600" y="2286000"/>
            <a:ext cx="8686800" cy="523220"/>
          </a:xfrm>
        </p:spPr>
        <p:txBody>
          <a:bodyPr anchor="ctr"/>
          <a:lstStyle>
            <a:lvl1pPr algn="l">
              <a:spcBef>
                <a:spcPts val="1000"/>
              </a:spcBef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159745004"/>
      </p:ext>
    </p:extLst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Quote Fu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0954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228600" y="2258568"/>
            <a:ext cx="8686800" cy="523220"/>
          </a:xfrm>
        </p:spPr>
        <p:txBody>
          <a:bodyPr anchor="ctr"/>
          <a:lstStyle>
            <a:lvl1pPr algn="l">
              <a:spcBef>
                <a:spcPts val="1000"/>
              </a:spcBef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black">
          <a:xfrm>
            <a:off x="391758" y="4962527"/>
            <a:ext cx="1772921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700">
                <a:solidFill>
                  <a:schemeClr val="bg1"/>
                </a:solidFill>
                <a:latin typeface="+mn-lt"/>
              </a:rPr>
              <a:t>|  Presentation Title  |  Intern Experience 2020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28600" y="4962527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fld id="{8E9DF562-4D88-4A5A-AAF6-44DA0968931F}" type="slidenum">
              <a:rPr lang="en-US" sz="700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endParaRPr lang="en-US" sz="70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208" y="4836505"/>
            <a:ext cx="678730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281"/>
      </p:ext>
    </p:extLst>
  </p:cSld>
  <p:clrMapOvr>
    <a:masterClrMapping/>
  </p:clrMapOvr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r Section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" r="516" b="657"/>
          <a:stretch/>
        </p:blipFill>
        <p:spPr>
          <a:xfrm>
            <a:off x="0" y="-791"/>
            <a:ext cx="9144000" cy="5144291"/>
          </a:xfrm>
          <a:prstGeom prst="rect">
            <a:avLst/>
          </a:prstGeom>
        </p:spPr>
      </p:pic>
      <p:sp>
        <p:nvSpPr>
          <p:cNvPr id="10" name="Rectangle 9"/>
          <p:cNvSpPr>
            <a:spLocks noChangeArrowheads="1"/>
          </p:cNvSpPr>
          <p:nvPr userDrawn="1"/>
        </p:nvSpPr>
        <p:spPr bwMode="black">
          <a:xfrm>
            <a:off x="391758" y="4962527"/>
            <a:ext cx="1772921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700">
                <a:solidFill>
                  <a:schemeClr val="tx2"/>
                </a:solidFill>
                <a:latin typeface="+mn-lt"/>
              </a:rPr>
              <a:t>|  Presentation Title  |  Intern Experience 2020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228600" y="4962527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fld id="{8E9DF562-4D88-4A5A-AAF6-44DA0968931F}" type="slidenum">
              <a:rPr lang="en-US" sz="700" smtClean="0">
                <a:solidFill>
                  <a:schemeClr val="tx2"/>
                </a:solidFill>
                <a:latin typeface="+mn-lt"/>
              </a:rPr>
              <a:pPr/>
              <a:t>‹#›</a:t>
            </a:fld>
            <a:endParaRPr lang="en-US" sz="70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 sz="quarter" hasCustomPrompt="1"/>
          </p:nvPr>
        </p:nvSpPr>
        <p:spPr bwMode="gray">
          <a:xfrm>
            <a:off x="228600" y="2559707"/>
            <a:ext cx="4114800" cy="366254"/>
          </a:xfrm>
          <a:effectLst/>
        </p:spPr>
        <p:txBody>
          <a:bodyPr wrap="square" anchor="b">
            <a:spAutoFit/>
          </a:bodyPr>
          <a:lstStyle>
            <a:lvl1pPr>
              <a:lnSpc>
                <a:spcPct val="85000"/>
              </a:lnSpc>
              <a:spcBef>
                <a:spcPts val="1000"/>
              </a:spcBef>
              <a:defRPr sz="2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290793026"/>
      </p:ext>
    </p:extLst>
  </p:cSld>
  <p:clrMapOvr>
    <a:masterClrMapping/>
  </p:clrMapOvr>
  <p:hf sldNum="0"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4520008"/>
      </p:ext>
    </p:extLst>
  </p:cSld>
  <p:clrMapOvr>
    <a:masterClrMapping/>
  </p:clrMapOvr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- No Background Elements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32010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91767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55677" y="3052689"/>
            <a:ext cx="4114800" cy="366254"/>
          </a:xfrm>
        </p:spPr>
        <p:txBody>
          <a:bodyPr anchor="b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55677" y="3628761"/>
            <a:ext cx="4114800" cy="2492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230187" indent="0">
              <a:buNone/>
              <a:defRPr/>
            </a:lvl2pPr>
            <a:lvl3pPr marL="483743" indent="0">
              <a:buNone/>
              <a:defRPr/>
            </a:lvl3pPr>
            <a:lvl4pPr marL="687387" indent="0">
              <a:buNone/>
              <a:defRPr/>
            </a:lvl4pPr>
            <a:lvl5pPr marL="922655" indent="0">
              <a:buNone/>
              <a:defRPr/>
            </a:lvl5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55677" y="3924866"/>
            <a:ext cx="4114800" cy="2492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302144207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" r="516" b="657"/>
          <a:stretch/>
        </p:blipFill>
        <p:spPr>
          <a:xfrm>
            <a:off x="0" y="-791"/>
            <a:ext cx="9144000" cy="51442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228600" y="182880"/>
            <a:ext cx="4572000" cy="366254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0704"/>
            <a:ext cx="4572000" cy="1257780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/>
          <p:cNvSpPr>
            <a:spLocks noChangeArrowheads="1"/>
          </p:cNvSpPr>
          <p:nvPr userDrawn="1"/>
        </p:nvSpPr>
        <p:spPr bwMode="black">
          <a:xfrm>
            <a:off x="391758" y="4962527"/>
            <a:ext cx="1748877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700">
                <a:solidFill>
                  <a:schemeClr val="tx2"/>
                </a:solidFill>
                <a:latin typeface="+mn-lt"/>
              </a:rPr>
              <a:t>|  Presentation Title  | </a:t>
            </a:r>
            <a:r>
              <a:rPr lang="en-US" sz="700">
                <a:solidFill>
                  <a:schemeClr val="bg1"/>
                </a:solidFill>
                <a:latin typeface="+mn-lt"/>
              </a:rPr>
              <a:t>Intern Experience 2020</a:t>
            </a:r>
            <a:endParaRPr lang="en-US" sz="70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228600" y="4962527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fld id="{8E9DF562-4D88-4A5A-AAF6-44DA0968931F}" type="slidenum">
              <a:rPr lang="en-US" sz="700" smtClean="0">
                <a:solidFill>
                  <a:schemeClr val="tx2"/>
                </a:solidFill>
                <a:latin typeface="+mn-lt"/>
              </a:rPr>
              <a:pPr/>
              <a:t>‹#›</a:t>
            </a:fld>
            <a:endParaRPr lang="en-US" sz="70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7722154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861424763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8600" y="594360"/>
            <a:ext cx="8686800" cy="249299"/>
          </a:xfrm>
        </p:spPr>
        <p:txBody>
          <a:bodyPr/>
          <a:lstStyle>
            <a:lvl1pPr marL="0" indent="0">
              <a:buNone/>
              <a:defRPr sz="1800" b="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1838560964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0704"/>
            <a:ext cx="8686800" cy="1257780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4134535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228600" y="182880"/>
            <a:ext cx="8686800" cy="3662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28600" y="1060704"/>
            <a:ext cx="8686800" cy="1257780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8600" y="594360"/>
            <a:ext cx="8686800" cy="249299"/>
          </a:xfrm>
        </p:spPr>
        <p:txBody>
          <a:bodyPr/>
          <a:lstStyle>
            <a:lvl1pPr marL="0" indent="0">
              <a:buNone/>
              <a:defRPr b="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3363546813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Line Title, Subhead and Bullets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28600" y="1399032"/>
            <a:ext cx="8686800" cy="1257780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8600" y="987552"/>
            <a:ext cx="8686800" cy="249299"/>
          </a:xfrm>
        </p:spPr>
        <p:txBody>
          <a:bodyPr/>
          <a:lstStyle>
            <a:lvl1pPr marL="0" indent="0">
              <a:buNone/>
              <a:defRPr b="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4221580562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228600" y="182880"/>
            <a:ext cx="8686800" cy="366254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28600" y="1399032"/>
            <a:ext cx="4114800" cy="1257780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800600" y="1399032"/>
            <a:ext cx="4114800" cy="1257780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28600" y="987552"/>
            <a:ext cx="4114800" cy="249299"/>
          </a:xfrm>
        </p:spPr>
        <p:txBody>
          <a:bodyPr anchor="t" anchorCtr="0"/>
          <a:lstStyle>
            <a:lvl1pPr marL="0" indent="0">
              <a:buNone/>
              <a:defRPr sz="1800" b="0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800600" y="987552"/>
            <a:ext cx="4114800" cy="249299"/>
          </a:xfrm>
        </p:spPr>
        <p:txBody>
          <a:bodyPr anchor="t" anchorCtr="0"/>
          <a:lstStyle>
            <a:lvl1pPr marL="0" indent="0">
              <a:buNone/>
              <a:defRPr sz="1800" b="0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1310935454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695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27944"/>
            <a:ext cx="9144000" cy="415556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82880"/>
            <a:ext cx="8686800" cy="36625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/>
              <a:t>Click to edit title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black">
          <a:xfrm>
            <a:off x="391758" y="4962527"/>
            <a:ext cx="1772921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700">
                <a:solidFill>
                  <a:schemeClr val="bg1"/>
                </a:solidFill>
                <a:latin typeface="+mn-lt"/>
              </a:rPr>
              <a:t>|  Presentation Title  |  Intern Experience</a:t>
            </a:r>
            <a:r>
              <a:rPr lang="en-US" sz="700" baseline="0">
                <a:solidFill>
                  <a:schemeClr val="bg1"/>
                </a:solidFill>
                <a:latin typeface="+mn-lt"/>
              </a:rPr>
              <a:t> 2020</a:t>
            </a:r>
            <a:endParaRPr lang="en-US" sz="7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28600" y="4962527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fld id="{8E9DF562-4D88-4A5A-AAF6-44DA0968931F}" type="slidenum">
              <a:rPr lang="en-US" sz="700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endParaRPr lang="en-US" sz="7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60704"/>
            <a:ext cx="8686800" cy="125778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208" y="4836505"/>
            <a:ext cx="678730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23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34" r:id="rId2"/>
    <p:sldLayoutId id="2147483708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28" r:id="rId11"/>
    <p:sldLayoutId id="2147483729" r:id="rId12"/>
    <p:sldLayoutId id="2147483730" r:id="rId13"/>
    <p:sldLayoutId id="2147483719" r:id="rId14"/>
    <p:sldLayoutId id="2147483721" r:id="rId15"/>
    <p:sldLayoutId id="2147483733" r:id="rId16"/>
    <p:sldLayoutId id="2147483725" r:id="rId17"/>
    <p:sldLayoutId id="2147483726" r:id="rId18"/>
    <p:sldLayoutId id="2147483727" r:id="rId19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01168" indent="-201168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1800" kern="1200" smtClean="0">
          <a:solidFill>
            <a:schemeClr val="bg2"/>
          </a:solidFill>
          <a:latin typeface="+mn-lt"/>
          <a:ea typeface="+mn-ea"/>
          <a:cs typeface="+mn-cs"/>
        </a:defRPr>
      </a:lvl1pPr>
      <a:lvl2pPr marL="460375" indent="-23018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–"/>
        <a:defRPr lang="en-US" sz="1600" kern="1200" smtClean="0">
          <a:solidFill>
            <a:schemeClr val="bg2"/>
          </a:solidFill>
          <a:latin typeface="+mn-lt"/>
          <a:ea typeface="+mn-ea"/>
          <a:cs typeface="+mn-cs"/>
        </a:defRPr>
      </a:lvl2pPr>
      <a:lvl3pPr marL="658368" indent="-174625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lang="en-US" sz="1400" kern="1200" smtClean="0">
          <a:solidFill>
            <a:schemeClr val="bg2"/>
          </a:solidFill>
          <a:latin typeface="+mn-lt"/>
          <a:ea typeface="+mn-ea"/>
          <a:cs typeface="+mn-cs"/>
        </a:defRPr>
      </a:lvl3pPr>
      <a:lvl4pPr marL="914400" indent="-227013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–"/>
        <a:defRPr lang="en-US" sz="1400" kern="1200" smtClean="0">
          <a:solidFill>
            <a:schemeClr val="bg2"/>
          </a:solidFill>
          <a:latin typeface="+mn-lt"/>
          <a:ea typeface="+mn-ea"/>
          <a:cs typeface="+mn-cs"/>
        </a:defRPr>
      </a:lvl4pPr>
      <a:lvl5pPr marL="1097280" indent="-174625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lang="en-US" sz="1400" kern="1200" smtClean="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z5uk9vJERw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55677" y="3222904"/>
            <a:ext cx="4114800" cy="626838"/>
          </a:xfrm>
        </p:spPr>
        <p:txBody>
          <a:bodyPr vert="horz" lIns="0" tIns="0" rIns="0" bIns="0" rtlCol="0" anchor="t">
            <a:spAutoFit/>
          </a:bodyPr>
          <a:lstStyle/>
          <a:p>
            <a:r>
              <a:rPr lang="en-US">
                <a:cs typeface="Segoe UI"/>
              </a:rPr>
              <a:t>6 Rooks</a:t>
            </a:r>
            <a:endParaRPr lang="en-US"/>
          </a:p>
          <a:p>
            <a:r>
              <a:rPr lang="en-US"/>
              <a:t>Deb Jyoti Ghosh</a:t>
            </a:r>
            <a:endParaRPr lang="en-US">
              <a:cs typeface="Segoe U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Global Intern Hackathon 2020</a:t>
            </a:r>
          </a:p>
        </p:txBody>
      </p:sp>
    </p:spTree>
    <p:extLst>
      <p:ext uri="{BB962C8B-B14F-4D97-AF65-F5344CB8AC3E}">
        <p14:creationId xmlns:p14="http://schemas.microsoft.com/office/powerpoint/2010/main" val="56124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EAB32-6580-41D7-A9DB-4B60156FB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Future Scope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8CDBB3-117D-4EE9-9590-354AB55184AC}"/>
              </a:ext>
            </a:extLst>
          </p:cNvPr>
          <p:cNvSpPr>
            <a:spLocks noGrp="1"/>
          </p:cNvSpPr>
          <p:nvPr/>
        </p:nvSpPr>
        <p:spPr>
          <a:xfrm>
            <a:off x="306610" y="950569"/>
            <a:ext cx="4847896" cy="255454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01168" indent="-20116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60375" indent="-2301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–"/>
              <a:defRPr lang="en-US" sz="160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658368" indent="-174625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0" indent="-227013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–"/>
              <a:defRPr lang="en-US" sz="140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097280" indent="-174625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0660" indent="-200660"/>
            <a:r>
              <a:rPr lang="en-IN">
                <a:ea typeface="+mn-lt"/>
                <a:cs typeface="+mn-lt"/>
              </a:rPr>
              <a:t>Customized offers based on user preferences</a:t>
            </a:r>
            <a:endParaRPr lang="en-US">
              <a:ea typeface="+mn-lt"/>
              <a:cs typeface="+mn-lt"/>
            </a:endParaRPr>
          </a:p>
          <a:p>
            <a:pPr marL="200660" indent="-200660"/>
            <a:r>
              <a:rPr lang="en-US">
                <a:cs typeface="Segoe UI"/>
              </a:rPr>
              <a:t>Display number of reservations made for each </a:t>
            </a:r>
            <a:r>
              <a:rPr lang="en-US" dirty="0">
                <a:cs typeface="Segoe UI"/>
              </a:rPr>
              <a:t>service-provider at user end</a:t>
            </a:r>
            <a:endParaRPr lang="en-US">
              <a:cs typeface="Segoe UI"/>
            </a:endParaRPr>
          </a:p>
          <a:p>
            <a:pPr lvl="1" indent="-229870"/>
            <a:endParaRPr lang="en-US" dirty="0">
              <a:cs typeface="Segoe UI"/>
            </a:endParaRPr>
          </a:p>
          <a:p>
            <a:pPr marL="200660" indent="-200660"/>
            <a:endParaRPr lang="en-US" dirty="0">
              <a:cs typeface="Segoe UI"/>
            </a:endParaRPr>
          </a:p>
          <a:p>
            <a:pPr lvl="1" indent="-229870"/>
            <a:endParaRPr lang="en-US" dirty="0">
              <a:cs typeface="Segoe UI"/>
            </a:endParaRPr>
          </a:p>
          <a:p>
            <a:pPr marL="200660" indent="-200660"/>
            <a:endParaRPr lang="en-US" dirty="0">
              <a:cs typeface="Segoe UI"/>
            </a:endParaRPr>
          </a:p>
          <a:p>
            <a:pPr marL="200660" indent="-200660"/>
            <a:endParaRPr lang="en-US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140606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768156" y="2188736"/>
            <a:ext cx="5604641" cy="784830"/>
          </a:xfrm>
        </p:spPr>
        <p:txBody>
          <a:bodyPr/>
          <a:lstStyle/>
          <a:p>
            <a:pPr algn="ctr"/>
            <a:r>
              <a:rPr lang="en-US" sz="6000">
                <a:cs typeface="Segoe UI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4015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9225" y="95568"/>
            <a:ext cx="8686800" cy="366254"/>
          </a:xfrm>
        </p:spPr>
        <p:txBody>
          <a:bodyPr/>
          <a:lstStyle/>
          <a:p>
            <a:r>
              <a:rPr lang="en-US"/>
              <a:t>Timeline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19A8D6-3C70-4842-B94C-29EB135CB3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471385"/>
              </p:ext>
            </p:extLst>
          </p:nvPr>
        </p:nvGraphicFramePr>
        <p:xfrm>
          <a:off x="214258" y="468696"/>
          <a:ext cx="8524637" cy="4079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5075">
                  <a:extLst>
                    <a:ext uri="{9D8B030D-6E8A-4147-A177-3AD203B41FA5}">
                      <a16:colId xmlns:a16="http://schemas.microsoft.com/office/drawing/2014/main" val="90301933"/>
                    </a:ext>
                  </a:extLst>
                </a:gridCol>
                <a:gridCol w="2593467">
                  <a:extLst>
                    <a:ext uri="{9D8B030D-6E8A-4147-A177-3AD203B41FA5}">
                      <a16:colId xmlns:a16="http://schemas.microsoft.com/office/drawing/2014/main" val="109639428"/>
                    </a:ext>
                  </a:extLst>
                </a:gridCol>
                <a:gridCol w="3706095">
                  <a:extLst>
                    <a:ext uri="{9D8B030D-6E8A-4147-A177-3AD203B41FA5}">
                      <a16:colId xmlns:a16="http://schemas.microsoft.com/office/drawing/2014/main" val="4066193173"/>
                    </a:ext>
                  </a:extLst>
                </a:gridCol>
              </a:tblGrid>
              <a:tr h="36553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effectLst/>
                      </a:endParaRPr>
                    </a:p>
                  </a:txBody>
                  <a:tcPr marL="95250" marR="95250" marT="47625" marB="476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 dirty="0">
                          <a:effectLst/>
                          <a:latin typeface="Segoe UI"/>
                        </a:rPr>
                        <a:t>Duration</a:t>
                      </a:r>
                      <a:endParaRPr lang="en-US" dirty="0"/>
                    </a:p>
                  </a:txBody>
                  <a:tcPr marL="95250" marR="95250" marT="47625" marB="4762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Tasks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47625" marB="47625"/>
                </a:tc>
                <a:extLst>
                  <a:ext uri="{0D108BD9-81ED-4DB2-BD59-A6C34878D82A}">
                    <a16:rowId xmlns:a16="http://schemas.microsoft.com/office/drawing/2014/main" val="2134864517"/>
                  </a:ext>
                </a:extLst>
              </a:tr>
              <a:tr h="653299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effectLst/>
                          <a:latin typeface="Segoe UI"/>
                        </a:rPr>
                        <a:t>Ideation Phase</a:t>
                      </a:r>
                      <a:endParaRPr lang="en-US" sz="1400" dirty="0">
                        <a:effectLst/>
                      </a:endParaRPr>
                    </a:p>
                  </a:txBody>
                  <a:tcPr marL="95250" marR="95250" marT="47625" marB="47625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effectLst/>
                          <a:latin typeface="Segoe UI"/>
                        </a:rPr>
                        <a:t>12 June - 17 June</a:t>
                      </a:r>
                    </a:p>
                    <a:p>
                      <a:pPr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>
                        <a:effectLst/>
                      </a:endParaRPr>
                    </a:p>
                  </a:txBody>
                  <a:tcPr marL="95250" marR="95250" marT="47625" marB="47625"/>
                </a:tc>
                <a:tc>
                  <a:txBody>
                    <a:bodyPr/>
                    <a:lstStyle/>
                    <a:p>
                      <a:pPr marL="285750" indent="-2857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dirty="0">
                          <a:effectLst/>
                        </a:rPr>
                        <a:t>Brainstorming on ideas </a:t>
                      </a:r>
                    </a:p>
                    <a:p>
                      <a:pPr marL="285750" lvl="0" indent="-28575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dirty="0">
                          <a:effectLst/>
                        </a:rPr>
                        <a:t>Vote among top ideas</a:t>
                      </a:r>
                    </a:p>
                  </a:txBody>
                  <a:tcPr marL="95250" marR="95250" marT="47625" marB="47625"/>
                </a:tc>
                <a:extLst>
                  <a:ext uri="{0D108BD9-81ED-4DB2-BD59-A6C34878D82A}">
                    <a16:rowId xmlns:a16="http://schemas.microsoft.com/office/drawing/2014/main" val="2434617010"/>
                  </a:ext>
                </a:extLst>
              </a:tr>
              <a:tr h="1018836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effectLst/>
                          <a:latin typeface="Segoe UI"/>
                        </a:rPr>
                        <a:t>Sprint 1</a:t>
                      </a:r>
                      <a:endParaRPr lang="en-US" sz="1400" dirty="0"/>
                    </a:p>
                  </a:txBody>
                  <a:tcPr marL="95250" marR="95250" marT="47625" marB="4762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noProof="0" dirty="0">
                          <a:effectLst/>
                          <a:latin typeface="Segoe UI"/>
                        </a:rPr>
                        <a:t>18 June - 21 June</a:t>
                      </a:r>
                      <a:endParaRPr lang="en-US" sz="1400" dirty="0">
                        <a:effectLst/>
                      </a:endParaRPr>
                    </a:p>
                  </a:txBody>
                  <a:tcPr marL="95250" marR="95250" marT="47625" marB="47625"/>
                </a:tc>
                <a:tc>
                  <a:txBody>
                    <a:bodyPr/>
                    <a:lstStyle/>
                    <a:p>
                      <a:pPr marL="285750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effectLst/>
                        </a:rPr>
                        <a:t>Skeleton App</a:t>
                      </a:r>
                    </a:p>
                    <a:p>
                      <a:pPr marL="285750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effectLst/>
                        </a:rPr>
                        <a:t>User Authentication</a:t>
                      </a:r>
                    </a:p>
                    <a:p>
                      <a:pPr marL="285750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effectLst/>
                        </a:rPr>
                        <a:t>User Register</a:t>
                      </a:r>
                    </a:p>
                    <a:p>
                      <a:pPr marL="285750" lvl="0" indent="-28575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effectLst/>
                        </a:rPr>
                        <a:t>Fetch nearby restaurants</a:t>
                      </a:r>
                    </a:p>
                  </a:txBody>
                  <a:tcPr marL="95250" marR="95250" marT="47625" marB="47625"/>
                </a:tc>
                <a:extLst>
                  <a:ext uri="{0D108BD9-81ED-4DB2-BD59-A6C34878D82A}">
                    <a16:rowId xmlns:a16="http://schemas.microsoft.com/office/drawing/2014/main" val="1105692005"/>
                  </a:ext>
                </a:extLst>
              </a:tr>
              <a:tr h="886621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effectLst/>
                          <a:latin typeface="Segoe UI"/>
                        </a:rPr>
                        <a:t>Sprint 2</a:t>
                      </a:r>
                      <a:endParaRPr lang="en-US" sz="1400" dirty="0"/>
                    </a:p>
                  </a:txBody>
                  <a:tcPr marL="95250" marR="95250" marT="47625" marB="4762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noProof="0" dirty="0">
                          <a:effectLst/>
                          <a:latin typeface="Segoe UI"/>
                        </a:rPr>
                        <a:t>22 June - 26 June</a:t>
                      </a:r>
                      <a:endParaRPr lang="en-US" sz="1400" dirty="0">
                        <a:effectLst/>
                      </a:endParaRPr>
                    </a:p>
                  </a:txBody>
                  <a:tcPr marL="95250" marR="95250" marT="47625" marB="47625"/>
                </a:tc>
                <a:tc>
                  <a:txBody>
                    <a:bodyPr/>
                    <a:lstStyle/>
                    <a:p>
                      <a:pPr marL="285750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effectLst/>
                        </a:rPr>
                        <a:t>Uber integration</a:t>
                      </a:r>
                    </a:p>
                    <a:p>
                      <a:pPr marL="285750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effectLst/>
                        </a:rPr>
                        <a:t>VDP integration</a:t>
                      </a:r>
                    </a:p>
                    <a:p>
                      <a:pPr marL="285750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effectLst/>
                        </a:rPr>
                        <a:t>UI enhancement</a:t>
                      </a:r>
                      <a:endParaRPr lang="en-US" sz="1400" dirty="0">
                        <a:effectLst/>
                        <a:latin typeface="Arial"/>
                      </a:endParaRPr>
                    </a:p>
                  </a:txBody>
                  <a:tcPr marL="95250" marR="95250" marT="47625" marB="47625"/>
                </a:tc>
                <a:extLst>
                  <a:ext uri="{0D108BD9-81ED-4DB2-BD59-A6C34878D82A}">
                    <a16:rowId xmlns:a16="http://schemas.microsoft.com/office/drawing/2014/main" val="2891712501"/>
                  </a:ext>
                </a:extLst>
              </a:tr>
              <a:tr h="1151052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effectLst/>
                          <a:latin typeface="Segoe UI"/>
                        </a:rPr>
                        <a:t>Sprint 3</a:t>
                      </a:r>
                      <a:endParaRPr lang="en-US" sz="1400" dirty="0"/>
                    </a:p>
                  </a:txBody>
                  <a:tcPr marL="95250" marR="95250" marT="47625" marB="4762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r>
                        <a:rPr lang="en-US" sz="1400" b="0" i="0" u="none" strike="noStrike" noProof="0" dirty="0">
                          <a:effectLst/>
                          <a:latin typeface="Segoe UI"/>
                        </a:rPr>
                        <a:t>27 June - 1 July</a:t>
                      </a:r>
                      <a:endParaRPr lang="en-US" sz="1400" dirty="0">
                        <a:effectLst/>
                      </a:endParaRPr>
                    </a:p>
                  </a:txBody>
                  <a:tcPr marL="95250" marR="95250" marT="47625" marB="47625"/>
                </a:tc>
                <a:tc>
                  <a:txBody>
                    <a:bodyPr/>
                    <a:lstStyle/>
                    <a:p>
                      <a:pPr marL="285750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effectLst/>
                        </a:rPr>
                        <a:t>Integration Testing</a:t>
                      </a:r>
                      <a:endParaRPr lang="en-US" dirty="0"/>
                    </a:p>
                    <a:p>
                      <a:pPr marL="285750" lvl="0" indent="-28575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effectLst/>
                        </a:rPr>
                        <a:t>Bug fixes</a:t>
                      </a:r>
                      <a:endParaRPr lang="en-US" dirty="0"/>
                    </a:p>
                    <a:p>
                      <a:pPr marL="285750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effectLst/>
                        </a:rPr>
                        <a:t>Improvements based on feedback</a:t>
                      </a:r>
                      <a:endParaRPr lang="en-US" sz="1400" dirty="0">
                        <a:effectLst/>
                        <a:latin typeface="Arial"/>
                      </a:endParaRPr>
                    </a:p>
                  </a:txBody>
                  <a:tcPr marL="95250" marR="95250" marT="47625" marB="47625"/>
                </a:tc>
                <a:extLst>
                  <a:ext uri="{0D108BD9-81ED-4DB2-BD59-A6C34878D82A}">
                    <a16:rowId xmlns:a16="http://schemas.microsoft.com/office/drawing/2014/main" val="1445875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016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182880"/>
            <a:ext cx="8686800" cy="1098762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Front –End Technical Decisions:</a:t>
            </a:r>
          </a:p>
          <a:p>
            <a:endParaRPr lang="en-US">
              <a:ea typeface="+mj-lt"/>
              <a:cs typeface="+mj-lt"/>
            </a:endParaRPr>
          </a:p>
          <a:p>
            <a:pPr algn="ctr"/>
            <a:endParaRPr lang="en-US">
              <a:cs typeface="Segoe UI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131553" y="1025306"/>
            <a:ext cx="8686800" cy="3942618"/>
          </a:xfrm>
        </p:spPr>
        <p:txBody>
          <a:bodyPr vert="horz" lIns="0" tIns="0" rIns="0" bIns="0" rtlCol="0" anchor="t">
            <a:spAutoFit/>
          </a:bodyPr>
          <a:lstStyle/>
          <a:p>
            <a:pPr marL="200660" indent="-200660"/>
            <a:r>
              <a:rPr lang="en-US">
                <a:ea typeface="+mn-lt"/>
                <a:cs typeface="+mn-lt"/>
              </a:rPr>
              <a:t>React Native vs Flutter vs Native Android</a:t>
            </a:r>
          </a:p>
          <a:p>
            <a:pPr marL="200660" indent="-200660"/>
            <a:r>
              <a:rPr lang="en-US">
                <a:ea typeface="+mn-lt"/>
                <a:cs typeface="+mn-lt"/>
              </a:rPr>
              <a:t>JavaScript vs Dart </a:t>
            </a:r>
            <a:endParaRPr lang="en-US">
              <a:cs typeface="Segoe UI"/>
            </a:endParaRPr>
          </a:p>
          <a:p>
            <a:pPr marL="200660" indent="-200660"/>
            <a:r>
              <a:rPr lang="en-US">
                <a:ea typeface="+mn-lt"/>
                <a:cs typeface="+mn-lt"/>
              </a:rPr>
              <a:t>Developer community  &amp; diverse set of libraries </a:t>
            </a:r>
          </a:p>
          <a:p>
            <a:pPr marL="200660" indent="-200660"/>
            <a:r>
              <a:rPr lang="en-US">
                <a:ea typeface="+mn-lt"/>
                <a:cs typeface="+mn-lt"/>
              </a:rPr>
              <a:t>Expo </a:t>
            </a:r>
          </a:p>
          <a:p>
            <a:pPr lvl="1" indent="-229870"/>
            <a:r>
              <a:rPr lang="en-US">
                <a:ea typeface="+mn-lt"/>
                <a:cs typeface="+mn-lt"/>
              </a:rPr>
              <a:t>Easier to run, test and deploy</a:t>
            </a:r>
            <a:endParaRPr lang="en-US">
              <a:cs typeface="Segoe UI"/>
            </a:endParaRPr>
          </a:p>
          <a:p>
            <a:pPr lvl="1" indent="-229870"/>
            <a:endParaRPr lang="en-US">
              <a:ea typeface="+mn-lt"/>
              <a:cs typeface="+mn-lt"/>
            </a:endParaRPr>
          </a:p>
          <a:p>
            <a:pPr lvl="1" indent="-229870"/>
            <a:endParaRPr lang="en-US">
              <a:ea typeface="+mn-lt"/>
              <a:cs typeface="+mn-lt"/>
            </a:endParaRPr>
          </a:p>
          <a:p>
            <a:pPr lvl="1" indent="-229870"/>
            <a:endParaRPr lang="en-US">
              <a:ea typeface="+mn-lt"/>
              <a:cs typeface="+mn-lt"/>
            </a:endParaRPr>
          </a:p>
          <a:p>
            <a:pPr lvl="1" indent="-229870"/>
            <a:endParaRPr lang="en-US">
              <a:ea typeface="+mn-lt"/>
              <a:cs typeface="+mn-lt"/>
            </a:endParaRPr>
          </a:p>
          <a:p>
            <a:pPr lvl="1" indent="-229870"/>
            <a:endParaRPr lang="en-US">
              <a:ea typeface="+mn-lt"/>
              <a:cs typeface="+mn-lt"/>
            </a:endParaRPr>
          </a:p>
          <a:p>
            <a:pPr lvl="1" indent="-229870"/>
            <a:endParaRPr lang="en-US">
              <a:ea typeface="+mn-lt"/>
              <a:cs typeface="+mn-lt"/>
            </a:endParaRPr>
          </a:p>
          <a:p>
            <a:pPr lvl="1" indent="-229870"/>
            <a:endParaRPr lang="en-US">
              <a:ea typeface="+mn-lt"/>
              <a:cs typeface="+mn-lt"/>
            </a:endParaRPr>
          </a:p>
          <a:p>
            <a:pPr marL="200660" indent="-200660"/>
            <a:endParaRPr lang="en-US">
              <a:ea typeface="+mn-lt"/>
              <a:cs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228600" y="604177"/>
            <a:ext cx="8686800" cy="626838"/>
          </a:xfrm>
        </p:spPr>
        <p:txBody>
          <a:bodyPr vert="horz" lIns="0" tIns="0" rIns="0" bIns="0" rtlCol="0" anchor="t">
            <a:spAutoFit/>
          </a:bodyPr>
          <a:lstStyle/>
          <a:p>
            <a:r>
              <a:rPr lang="en-US">
                <a:ea typeface="+mn-lt"/>
                <a:cs typeface="+mn-lt"/>
              </a:rPr>
              <a:t>Why React Native</a:t>
            </a:r>
          </a:p>
          <a:p>
            <a:endParaRPr lang="en-US">
              <a:ea typeface="+mn-lt"/>
              <a:cs typeface="+mn-lt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black">
          <a:xfrm>
            <a:off x="228600" y="4541965"/>
            <a:ext cx="1357744" cy="11080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rgbClr val="5C5C5C"/>
                </a:solidFill>
              </a:rPr>
              <a:t>Source: Add your source here.</a:t>
            </a:r>
          </a:p>
        </p:txBody>
      </p:sp>
    </p:spTree>
    <p:extLst>
      <p:ext uri="{BB962C8B-B14F-4D97-AF65-F5344CB8AC3E}">
        <p14:creationId xmlns:p14="http://schemas.microsoft.com/office/powerpoint/2010/main" val="114057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182880"/>
            <a:ext cx="8686800" cy="1465016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Back–End Technical Decisions:</a:t>
            </a:r>
          </a:p>
          <a:p>
            <a:endParaRPr lang="en-US">
              <a:ea typeface="+mj-lt"/>
              <a:cs typeface="+mj-lt"/>
            </a:endParaRPr>
          </a:p>
          <a:p>
            <a:endParaRPr lang="en-US">
              <a:cs typeface="Segoe UI"/>
            </a:endParaRPr>
          </a:p>
          <a:p>
            <a:pPr algn="ctr"/>
            <a:endParaRPr lang="en-US">
              <a:cs typeface="Segoe UI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228600" y="832104"/>
            <a:ext cx="8686800" cy="1381917"/>
          </a:xfrm>
        </p:spPr>
        <p:txBody>
          <a:bodyPr vert="horz" lIns="0" tIns="0" rIns="0" bIns="0" rtlCol="0" anchor="t">
            <a:spAutoFit/>
          </a:bodyPr>
          <a:lstStyle/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200660" indent="-200660"/>
            <a:r>
              <a:rPr lang="en-US">
                <a:ea typeface="+mn-lt"/>
                <a:cs typeface="+mn-lt"/>
              </a:rPr>
              <a:t>Development time is significantly reduced</a:t>
            </a:r>
            <a:endParaRPr lang="en-US">
              <a:cs typeface="Segoe UI"/>
            </a:endParaRPr>
          </a:p>
          <a:p>
            <a:pPr marL="200660" indent="-200660"/>
            <a:r>
              <a:rPr lang="en-US">
                <a:ea typeface="+mn-lt"/>
                <a:cs typeface="+mn-lt"/>
              </a:rPr>
              <a:t>ORM(Object relational Mapper) out of the box</a:t>
            </a:r>
          </a:p>
          <a:p>
            <a:pPr marL="200660" indent="-200660"/>
            <a:r>
              <a:rPr lang="en-US">
                <a:ea typeface="+mn-lt"/>
                <a:cs typeface="+mn-lt"/>
              </a:rPr>
              <a:t>Follows MVT design Pattern (similar to MVC Design pattern)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228600" y="830843"/>
            <a:ext cx="8686800" cy="626838"/>
          </a:xfrm>
        </p:spPr>
        <p:txBody>
          <a:bodyPr vert="horz" lIns="0" tIns="0" rIns="0" bIns="0" rtlCol="0" anchor="t">
            <a:spAutoFit/>
          </a:bodyPr>
          <a:lstStyle/>
          <a:p>
            <a:r>
              <a:rPr lang="en-US">
                <a:ea typeface="+mn-lt"/>
                <a:cs typeface="+mn-lt"/>
              </a:rPr>
              <a:t>Why Django?</a:t>
            </a:r>
            <a:endParaRPr lang="en-US"/>
          </a:p>
          <a:p>
            <a:endParaRPr lang="en-US">
              <a:cs typeface="Segoe UI"/>
            </a:endParaRP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144D563C-3D8F-40CD-9CAB-75C933C5D338}"/>
              </a:ext>
            </a:extLst>
          </p:cNvPr>
          <p:cNvSpPr>
            <a:spLocks noGrp="1"/>
          </p:cNvSpPr>
          <p:nvPr/>
        </p:nvSpPr>
        <p:spPr>
          <a:xfrm>
            <a:off x="228600" y="2751555"/>
            <a:ext cx="8686800" cy="190000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201168" indent="-20116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60375" indent="-2301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–"/>
              <a:defRPr lang="en-US" sz="160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658368" indent="-174625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0" indent="-227013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–"/>
              <a:defRPr lang="en-US" sz="140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097280" indent="-174625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0660" indent="-200660"/>
            <a:r>
              <a:rPr lang="en-US">
                <a:ea typeface="+mn-lt"/>
                <a:cs typeface="+mn-lt"/>
              </a:rPr>
              <a:t>Platform as a Service (PaaS)</a:t>
            </a:r>
            <a:endParaRPr lang="en-US"/>
          </a:p>
          <a:p>
            <a:pPr marL="200660" indent="-200660"/>
            <a:r>
              <a:rPr lang="en-US">
                <a:ea typeface="+mn-lt"/>
                <a:cs typeface="+mn-lt"/>
              </a:rPr>
              <a:t>Easy deployment</a:t>
            </a:r>
            <a:endParaRPr lang="en-US">
              <a:cs typeface="Segoe UI"/>
            </a:endParaRPr>
          </a:p>
          <a:p>
            <a:pPr marL="200660" indent="-200660"/>
            <a:r>
              <a:rPr lang="en-US">
                <a:ea typeface="+mn-lt"/>
                <a:cs typeface="+mn-lt"/>
              </a:rPr>
              <a:t>DB management</a:t>
            </a:r>
            <a:endParaRPr lang="en-US">
              <a:cs typeface="Segoe UI"/>
            </a:endParaRPr>
          </a:p>
          <a:p>
            <a:pPr marL="200660" indent="-200660"/>
            <a:r>
              <a:rPr lang="en-US">
                <a:ea typeface="+mn-lt"/>
                <a:cs typeface="+mn-lt"/>
              </a:rPr>
              <a:t>Scalability</a:t>
            </a:r>
          </a:p>
          <a:p>
            <a:pPr lvl="1" indent="-229870"/>
            <a:r>
              <a:rPr lang="en-US">
                <a:ea typeface="+mn-lt"/>
                <a:cs typeface="+mn-lt"/>
              </a:rPr>
              <a:t>In demand scaling with increase in load</a:t>
            </a:r>
          </a:p>
          <a:p>
            <a:pPr marL="657860" lvl="2"/>
            <a:r>
              <a:rPr lang="en-US">
                <a:ea typeface="+mn-lt"/>
                <a:cs typeface="+mn-lt"/>
              </a:rPr>
              <a:t>horizontal and vertical scaling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0B17D34-91F6-4A45-8637-A007EE55022C}"/>
              </a:ext>
            </a:extLst>
          </p:cNvPr>
          <p:cNvSpPr txBox="1">
            <a:spLocks/>
          </p:cNvSpPr>
          <p:nvPr/>
        </p:nvSpPr>
        <p:spPr>
          <a:xfrm>
            <a:off x="227286" y="2346960"/>
            <a:ext cx="8686800" cy="62683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60375" indent="-2301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–"/>
              <a:defRPr lang="en-US" sz="160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658368" indent="-174625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0" indent="-227013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–"/>
              <a:defRPr lang="en-US" sz="140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097280" indent="-174625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Segoe UI"/>
              </a:rPr>
              <a:t>Why Heroku?</a:t>
            </a:r>
          </a:p>
          <a:p>
            <a:endParaRPr lang="en-US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52587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2775-730E-4001-832E-FFC3A3D72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6438" y="190763"/>
            <a:ext cx="5750166" cy="366254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6 Rooks, IIIT Hyderabad</a:t>
            </a:r>
            <a:endParaRPr lang="en-US"/>
          </a:p>
        </p:txBody>
      </p:sp>
      <p:pic>
        <p:nvPicPr>
          <p:cNvPr id="6" name="Picture 6" descr="Vijayraj Shanmugaraj&#10;&#10;Description automatically generated">
            <a:extLst>
              <a:ext uri="{FF2B5EF4-FFF2-40B4-BE49-F238E27FC236}">
                <a16:creationId xmlns:a16="http://schemas.microsoft.com/office/drawing/2014/main" id="{ECBB1262-0942-4037-9C5C-7FF9836F9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556" y="2675222"/>
            <a:ext cx="1326095" cy="1364871"/>
          </a:xfrm>
          <a:prstGeom prst="ellipse">
            <a:avLst/>
          </a:prstGeom>
          <a:ln w="63500" cap="rnd">
            <a:solidFill>
              <a:schemeClr val="tx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227EAE3A-088D-4355-B491-16062FE80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733" y="2712689"/>
            <a:ext cx="1280039" cy="1368194"/>
          </a:xfrm>
          <a:prstGeom prst="ellipse">
            <a:avLst/>
          </a:prstGeom>
          <a:ln w="63500" cap="rnd">
            <a:solidFill>
              <a:schemeClr val="tx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8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B3540F2D-6A97-4726-970A-BD35D49AA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642" y="826592"/>
            <a:ext cx="1391567" cy="1453685"/>
          </a:xfrm>
          <a:prstGeom prst="ellipse">
            <a:avLst/>
          </a:prstGeom>
          <a:ln w="63500" cap="rnd">
            <a:solidFill>
              <a:schemeClr val="tx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9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D85BEC64-2104-4730-B072-E042BF45D8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1545" y="2672354"/>
            <a:ext cx="1330079" cy="1333501"/>
          </a:xfrm>
          <a:prstGeom prst="ellipse">
            <a:avLst/>
          </a:prstGeom>
          <a:ln w="63500" cap="rnd">
            <a:solidFill>
              <a:schemeClr val="tx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10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3777058B-11D1-4A33-8BEF-4CAEE741A6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0230" y="827013"/>
            <a:ext cx="1350384" cy="1415648"/>
          </a:xfrm>
          <a:prstGeom prst="ellipse">
            <a:avLst/>
          </a:prstGeom>
          <a:ln w="63500" cap="rnd">
            <a:solidFill>
              <a:schemeClr val="tx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B5CDA8C9-A827-4C77-B9DD-F0C3C01B09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6286" y="803803"/>
            <a:ext cx="1350383" cy="1393625"/>
          </a:xfrm>
          <a:prstGeom prst="ellipse">
            <a:avLst/>
          </a:prstGeom>
          <a:ln w="63500" cap="rnd">
            <a:solidFill>
              <a:schemeClr val="tx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B8D6D6D-DD16-4B28-BA7B-364D66683521}"/>
              </a:ext>
            </a:extLst>
          </p:cNvPr>
          <p:cNvSpPr txBox="1">
            <a:spLocks/>
          </p:cNvSpPr>
          <p:nvPr/>
        </p:nvSpPr>
        <p:spPr bwMode="gray">
          <a:xfrm>
            <a:off x="7076852" y="4211819"/>
            <a:ext cx="939040" cy="14388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>
                <a:ea typeface="+mj-lt"/>
                <a:cs typeface="+mj-lt"/>
              </a:rPr>
              <a:t>Shanu Gandhi</a:t>
            </a:r>
            <a:endParaRPr lang="en-US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2502FE3E-1043-47B3-90AB-114ABABA6AE1}"/>
              </a:ext>
            </a:extLst>
          </p:cNvPr>
          <p:cNvSpPr txBox="1">
            <a:spLocks/>
          </p:cNvSpPr>
          <p:nvPr/>
        </p:nvSpPr>
        <p:spPr bwMode="gray">
          <a:xfrm>
            <a:off x="5426854" y="2359370"/>
            <a:ext cx="939040" cy="14388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>
                <a:cs typeface="Segoe UI"/>
              </a:rPr>
              <a:t>Manik Gupta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6E683A93-7576-4AFD-BD7F-AA3E9EB12547}"/>
              </a:ext>
            </a:extLst>
          </p:cNvPr>
          <p:cNvSpPr txBox="1">
            <a:spLocks/>
          </p:cNvSpPr>
          <p:nvPr/>
        </p:nvSpPr>
        <p:spPr bwMode="gray">
          <a:xfrm>
            <a:off x="3465959" y="4210757"/>
            <a:ext cx="1336010" cy="14388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>
                <a:ea typeface="+mj-lt"/>
                <a:cs typeface="+mj-lt"/>
              </a:rPr>
              <a:t>Vijayraj </a:t>
            </a:r>
            <a:r>
              <a:rPr lang="en-US" sz="1100" err="1">
                <a:ea typeface="+mj-lt"/>
                <a:cs typeface="+mj-lt"/>
              </a:rPr>
              <a:t>Shanmugaraj</a:t>
            </a:r>
            <a:endParaRPr lang="en-US" err="1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9246EA1-9666-4977-88AE-E9AC9397C820}"/>
              </a:ext>
            </a:extLst>
          </p:cNvPr>
          <p:cNvSpPr txBox="1">
            <a:spLocks/>
          </p:cNvSpPr>
          <p:nvPr/>
        </p:nvSpPr>
        <p:spPr bwMode="gray">
          <a:xfrm>
            <a:off x="5303963" y="4210757"/>
            <a:ext cx="1137525" cy="14388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>
                <a:ea typeface="+mj-lt"/>
                <a:cs typeface="+mj-lt"/>
              </a:rPr>
              <a:t>Shreyas Nagaraj</a:t>
            </a:r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679BEAB7-B4DF-4F8C-A737-06952FDD42D7}"/>
              </a:ext>
            </a:extLst>
          </p:cNvPr>
          <p:cNvSpPr txBox="1">
            <a:spLocks/>
          </p:cNvSpPr>
          <p:nvPr/>
        </p:nvSpPr>
        <p:spPr bwMode="gray">
          <a:xfrm>
            <a:off x="3604189" y="2358309"/>
            <a:ext cx="939040" cy="14388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>
                <a:ea typeface="+mj-lt"/>
                <a:cs typeface="+mj-lt"/>
              </a:rPr>
              <a:t>Upinder Singh</a:t>
            </a:r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7336C737-8C1C-43A3-95E3-2396E3FAB3BE}"/>
              </a:ext>
            </a:extLst>
          </p:cNvPr>
          <p:cNvSpPr txBox="1">
            <a:spLocks/>
          </p:cNvSpPr>
          <p:nvPr/>
        </p:nvSpPr>
        <p:spPr bwMode="gray">
          <a:xfrm>
            <a:off x="7011311" y="2349103"/>
            <a:ext cx="1438674" cy="29623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100">
                <a:ea typeface="+mj-lt"/>
                <a:cs typeface="+mj-lt"/>
              </a:rPr>
              <a:t>Pradeep </a:t>
            </a:r>
            <a:r>
              <a:rPr lang="en-US" sz="1100" err="1">
                <a:ea typeface="+mj-lt"/>
                <a:cs typeface="+mj-lt"/>
              </a:rPr>
              <a:t>Pallikila</a:t>
            </a:r>
            <a:endParaRPr lang="en-US"/>
          </a:p>
          <a:p>
            <a:endParaRPr lang="en-US" sz="1100">
              <a:cs typeface="Segoe U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447AAF-89EC-4B28-BE16-FE65F3DA7DDB}"/>
              </a:ext>
            </a:extLst>
          </p:cNvPr>
          <p:cNvSpPr txBox="1"/>
          <p:nvPr/>
        </p:nvSpPr>
        <p:spPr>
          <a:xfrm>
            <a:off x="1175133" y="3141208"/>
            <a:ext cx="1926865" cy="4339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b="1">
                <a:solidFill>
                  <a:srgbClr val="00329E"/>
                </a:solidFill>
              </a:rPr>
              <a:t>Frontend team</a:t>
            </a:r>
            <a:endParaRPr lang="en-US" b="1">
              <a:solidFill>
                <a:srgbClr val="00329E"/>
              </a:solidFill>
              <a:cs typeface="Segoe U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112531-22A4-4241-9260-0C8F24C685CF}"/>
              </a:ext>
            </a:extLst>
          </p:cNvPr>
          <p:cNvSpPr txBox="1"/>
          <p:nvPr/>
        </p:nvSpPr>
        <p:spPr>
          <a:xfrm>
            <a:off x="1061544" y="1320181"/>
            <a:ext cx="1951477" cy="4339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b="1">
                <a:solidFill>
                  <a:srgbClr val="00329E"/>
                </a:solidFill>
              </a:rPr>
              <a:t>Backend team</a:t>
            </a:r>
            <a:endParaRPr lang="en-US" b="1">
              <a:solidFill>
                <a:srgbClr val="00329E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71236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5231" y="182880"/>
            <a:ext cx="5750166" cy="366254"/>
          </a:xfrm>
        </p:spPr>
        <p:txBody>
          <a:bodyPr/>
          <a:lstStyle/>
          <a:p>
            <a:r>
              <a:rPr lang="en-US"/>
              <a:t>Visa Experience</a:t>
            </a:r>
            <a:endParaRPr lang="en-US">
              <a:cs typeface="Segoe U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3165231" y="1170432"/>
            <a:ext cx="4875179" cy="2964914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200660" indent="-200660">
              <a:lnSpc>
                <a:spcPct val="100000"/>
              </a:lnSpc>
            </a:pPr>
            <a:r>
              <a:rPr lang="en-US" b="1">
                <a:ea typeface="+mn-lt"/>
                <a:cs typeface="+mn-lt"/>
              </a:rPr>
              <a:t>Theme Chosen:</a:t>
            </a:r>
            <a:r>
              <a:rPr lang="en-US">
                <a:ea typeface="+mn-lt"/>
                <a:cs typeface="+mn-lt"/>
              </a:rPr>
              <a:t> Visa Cardholders</a:t>
            </a:r>
            <a:endParaRPr lang="en-US"/>
          </a:p>
          <a:p>
            <a:pPr marL="200660" indent="-200660">
              <a:lnSpc>
                <a:spcPct val="100000"/>
              </a:lnSpc>
            </a:pPr>
            <a:r>
              <a:rPr lang="en-US">
                <a:ea typeface="+mn-lt"/>
                <a:cs typeface="+mn-lt"/>
              </a:rPr>
              <a:t>Value-added-service for Visa cardholders</a:t>
            </a:r>
            <a:endParaRPr lang="en-US">
              <a:cs typeface="Segoe UI"/>
            </a:endParaRPr>
          </a:p>
          <a:p>
            <a:pPr marL="200660" indent="-200660">
              <a:lnSpc>
                <a:spcPct val="100000"/>
              </a:lnSpc>
            </a:pPr>
            <a:r>
              <a:rPr lang="en-US" b="1">
                <a:ea typeface="+mn-lt"/>
                <a:cs typeface="+mn-lt"/>
              </a:rPr>
              <a:t>Target Segment:</a:t>
            </a:r>
            <a:r>
              <a:rPr lang="en-US">
                <a:ea typeface="+mn-lt"/>
                <a:cs typeface="+mn-lt"/>
              </a:rPr>
              <a:t> Affluent Cardholders who value seamless experience.</a:t>
            </a:r>
          </a:p>
          <a:p>
            <a:pPr marL="200660" indent="-200660">
              <a:lnSpc>
                <a:spcPct val="100000"/>
              </a:lnSpc>
              <a:spcAft>
                <a:spcPts val="130"/>
              </a:spcAft>
            </a:pPr>
            <a:r>
              <a:rPr lang="en-US">
                <a:ea typeface="+mn-lt"/>
                <a:cs typeface="+mn-lt"/>
              </a:rPr>
              <a:t>Very convenient and seamless way to avail and pay for a variety of services</a:t>
            </a:r>
          </a:p>
          <a:p>
            <a:pPr lvl="1" indent="-229870">
              <a:lnSpc>
                <a:spcPct val="100000"/>
              </a:lnSpc>
              <a:spcAft>
                <a:spcPts val="130"/>
              </a:spcAft>
            </a:pPr>
            <a:r>
              <a:rPr lang="en-US">
                <a:solidFill>
                  <a:srgbClr val="5C5C5C"/>
                </a:solidFill>
                <a:ea typeface="+mn-lt"/>
                <a:cs typeface="+mn-lt"/>
              </a:rPr>
              <a:t>Restaurant reservation</a:t>
            </a:r>
          </a:p>
          <a:p>
            <a:pPr lvl="1" indent="-229870">
              <a:lnSpc>
                <a:spcPct val="100000"/>
              </a:lnSpc>
            </a:pPr>
            <a:r>
              <a:rPr lang="en-US">
                <a:solidFill>
                  <a:srgbClr val="5C5C5C"/>
                </a:solidFill>
                <a:ea typeface="+mn-lt"/>
                <a:cs typeface="+mn-lt"/>
              </a:rPr>
              <a:t>Spa reservation</a:t>
            </a:r>
          </a:p>
          <a:p>
            <a:pPr lvl="1" indent="-229870">
              <a:lnSpc>
                <a:spcPct val="100000"/>
              </a:lnSpc>
            </a:pPr>
            <a:r>
              <a:rPr lang="en-US">
                <a:solidFill>
                  <a:srgbClr val="5C5C5C"/>
                </a:solidFill>
                <a:ea typeface="+mn-lt"/>
                <a:cs typeface="+mn-lt"/>
              </a:rPr>
              <a:t>Sports activities and much more </a:t>
            </a:r>
            <a:endParaRPr lang="en-US">
              <a:solidFill>
                <a:srgbClr val="5C5C5C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960283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EF159-3024-4430-9365-0D50BB562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231" y="182880"/>
            <a:ext cx="5750166" cy="366254"/>
          </a:xfrm>
        </p:spPr>
        <p:txBody>
          <a:bodyPr/>
          <a:lstStyle/>
          <a:p>
            <a:r>
              <a:rPr lang="en-US">
                <a:cs typeface="Segoe UI"/>
              </a:rPr>
              <a:t>Idea relevance in COVID situation 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B61F273-C1B1-43CB-83D3-1F7D34FF71EF}"/>
              </a:ext>
            </a:extLst>
          </p:cNvPr>
          <p:cNvSpPr>
            <a:spLocks noGrp="1"/>
          </p:cNvSpPr>
          <p:nvPr/>
        </p:nvSpPr>
        <p:spPr>
          <a:xfrm>
            <a:off x="3396651" y="974217"/>
            <a:ext cx="4847896" cy="339682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01168" indent="-20116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60375" indent="-2301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–"/>
              <a:defRPr lang="en-US" sz="160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658368" indent="-174625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0" indent="-227013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–"/>
              <a:defRPr lang="en-US" sz="140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097280" indent="-174625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0660" indent="-200660"/>
            <a:r>
              <a:rPr lang="en-US" dirty="0">
                <a:ea typeface="+mn-lt"/>
                <a:cs typeface="+mn-lt"/>
              </a:rPr>
              <a:t>Promotes cashless transactions</a:t>
            </a:r>
          </a:p>
          <a:p>
            <a:pPr marL="200660" indent="-200660"/>
            <a:r>
              <a:rPr lang="en-US" dirty="0">
                <a:ea typeface="+mn-lt"/>
                <a:cs typeface="+mn-lt"/>
              </a:rPr>
              <a:t>Service providers</a:t>
            </a:r>
            <a:endParaRPr lang="en-US" dirty="0">
              <a:cs typeface="Segoe UI"/>
            </a:endParaRPr>
          </a:p>
          <a:p>
            <a:pPr lvl="1" indent="-229870"/>
            <a:r>
              <a:rPr lang="en-US" dirty="0">
                <a:cs typeface="Segoe UI"/>
              </a:rPr>
              <a:t>Helps reduce crowd density</a:t>
            </a:r>
          </a:p>
          <a:p>
            <a:pPr lvl="1" indent="-229870"/>
            <a:r>
              <a:rPr lang="en-US" dirty="0">
                <a:cs typeface="Segoe UI"/>
              </a:rPr>
              <a:t>Manage resources better </a:t>
            </a:r>
          </a:p>
          <a:p>
            <a:pPr marL="200660" indent="-200660"/>
            <a:r>
              <a:rPr lang="en-US" dirty="0">
                <a:cs typeface="Segoe UI"/>
              </a:rPr>
              <a:t>End users</a:t>
            </a:r>
          </a:p>
          <a:p>
            <a:pPr lvl="1" indent="-229870"/>
            <a:r>
              <a:rPr lang="en-US" dirty="0">
                <a:ea typeface="+mn-lt"/>
                <a:cs typeface="+mn-lt"/>
              </a:rPr>
              <a:t>Choose places based on number of reservations</a:t>
            </a:r>
          </a:p>
          <a:p>
            <a:pPr lvl="1" indent="-229870"/>
            <a:r>
              <a:rPr lang="en-US" dirty="0">
                <a:ea typeface="+mn-lt"/>
                <a:cs typeface="+mn-lt"/>
              </a:rPr>
              <a:t>Reduce</a:t>
            </a:r>
            <a:r>
              <a:rPr lang="en-US" dirty="0">
                <a:cs typeface="Segoe UI"/>
              </a:rPr>
              <a:t> </a:t>
            </a:r>
            <a:r>
              <a:rPr lang="en-US" dirty="0">
                <a:ea typeface="+mn-lt"/>
                <a:cs typeface="+mn-lt"/>
              </a:rPr>
              <a:t>queueing time</a:t>
            </a:r>
            <a:endParaRPr lang="en-US" dirty="0"/>
          </a:p>
          <a:p>
            <a:pPr marL="230505" lvl="1" indent="0">
              <a:buNone/>
            </a:pPr>
            <a:endParaRPr lang="en-US" dirty="0">
              <a:cs typeface="Segoe UI"/>
            </a:endParaRPr>
          </a:p>
          <a:p>
            <a:pPr lvl="1" indent="-229870"/>
            <a:endParaRPr lang="en-US" dirty="0">
              <a:cs typeface="Segoe UI"/>
            </a:endParaRPr>
          </a:p>
          <a:p>
            <a:pPr marL="200660" indent="-200660"/>
            <a:endParaRPr lang="en-US" dirty="0">
              <a:cs typeface="Segoe UI"/>
            </a:endParaRPr>
          </a:p>
          <a:p>
            <a:pPr marL="200660" indent="-200660"/>
            <a:endParaRPr lang="en-US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222539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225" y="2122275"/>
            <a:ext cx="9096789" cy="523220"/>
          </a:xfrm>
        </p:spPr>
        <p:txBody>
          <a:bodyPr/>
          <a:lstStyle/>
          <a:p>
            <a:pPr algn="ctr"/>
            <a:r>
              <a:rPr lang="en-US" dirty="0">
                <a:cs typeface="Segoe UI"/>
              </a:rPr>
              <a:t>Demo</a:t>
            </a:r>
            <a:br>
              <a:rPr lang="en-US" dirty="0">
                <a:cs typeface="Segoe UI"/>
              </a:rPr>
            </a:br>
            <a:r>
              <a:rPr lang="en-US" sz="1200" dirty="0">
                <a:cs typeface="Segoe UI"/>
              </a:rPr>
              <a:t>( </a:t>
            </a:r>
            <a:r>
              <a:rPr lang="en-US" sz="1200" dirty="0">
                <a:ea typeface="+mj-lt"/>
                <a:cs typeface="+mj-lt"/>
                <a:hlinkClick r:id="rId3"/>
              </a:rPr>
              <a:t>https://www.youtube.com/watch?v=iz5uk9vJERw</a:t>
            </a:r>
            <a:r>
              <a:rPr lang="en-US" sz="1200" dirty="0">
                <a:ea typeface="+mj-lt"/>
                <a:cs typeface="+mj-lt"/>
              </a:rPr>
              <a:t> </a:t>
            </a:r>
            <a:r>
              <a:rPr lang="en-US" sz="1200" dirty="0">
                <a:cs typeface="Segoe U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2780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182880"/>
            <a:ext cx="8686800" cy="732508"/>
          </a:xfrm>
        </p:spPr>
        <p:txBody>
          <a:bodyPr/>
          <a:lstStyle/>
          <a:p>
            <a:pPr algn="ctr"/>
            <a:r>
              <a:rPr lang="en-US">
                <a:ea typeface="+mj-lt"/>
                <a:cs typeface="+mj-lt"/>
              </a:rPr>
              <a:t>Technology Stack</a:t>
            </a:r>
            <a:endParaRPr lang="en-US"/>
          </a:p>
          <a:p>
            <a:endParaRPr lang="en-US">
              <a:cs typeface="Segoe UI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283779" y="1198652"/>
            <a:ext cx="8686800" cy="1004378"/>
          </a:xfrm>
        </p:spPr>
        <p:txBody>
          <a:bodyPr vert="horz" lIns="0" tIns="0" rIns="0" bIns="0" rtlCol="0" anchor="t">
            <a:spAutoFit/>
          </a:bodyPr>
          <a:lstStyle/>
          <a:p>
            <a:pPr marL="200660" indent="-200660"/>
            <a:r>
              <a:rPr lang="en-US">
                <a:ea typeface="+mn-lt"/>
                <a:cs typeface="+mn-lt"/>
              </a:rPr>
              <a:t>React Native for application development</a:t>
            </a:r>
          </a:p>
          <a:p>
            <a:pPr marL="200660" indent="-200660"/>
            <a:r>
              <a:rPr lang="en-US">
                <a:ea typeface="+mn-lt"/>
                <a:cs typeface="+mn-lt"/>
              </a:rPr>
              <a:t>Uber Developers API</a:t>
            </a:r>
          </a:p>
          <a:p>
            <a:pPr marL="200660" indent="-200660"/>
            <a:r>
              <a:rPr lang="en-US">
                <a:ea typeface="+mn-lt"/>
                <a:cs typeface="+mn-lt"/>
              </a:rPr>
              <a:t>Expo Framework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283779" y="763839"/>
            <a:ext cx="8686800" cy="626838"/>
          </a:xfrm>
        </p:spPr>
        <p:txBody>
          <a:bodyPr vert="horz" lIns="0" tIns="0" rIns="0" bIns="0" rtlCol="0" anchor="t">
            <a:spAutoFit/>
          </a:bodyPr>
          <a:lstStyle/>
          <a:p>
            <a:r>
              <a:rPr lang="en-US">
                <a:ea typeface="+mn-lt"/>
                <a:cs typeface="+mn-lt"/>
              </a:rPr>
              <a:t>Front End Technologies used:</a:t>
            </a:r>
          </a:p>
          <a:p>
            <a:endParaRPr lang="en-US">
              <a:cs typeface="Segoe UI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41B46A9B-8B00-4DD6-8C60-D003D55FE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3851" y="2711451"/>
            <a:ext cx="4002616" cy="1445683"/>
          </a:xfrm>
          <a:prstGeom prst="rect">
            <a:avLst/>
          </a:prstGeom>
        </p:spPr>
      </p:pic>
      <p:pic>
        <p:nvPicPr>
          <p:cNvPr id="9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C34A1830-885A-4557-889E-8202BB8C8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483" y="3154575"/>
            <a:ext cx="2743200" cy="570016"/>
          </a:xfrm>
          <a:prstGeom prst="rect">
            <a:avLst/>
          </a:prstGeom>
        </p:spPr>
      </p:pic>
      <p:pic>
        <p:nvPicPr>
          <p:cNvPr id="10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BC756BAC-39F8-419F-8EAB-6BF2E20D1B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8567" y="2491316"/>
            <a:ext cx="1684867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0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182880"/>
            <a:ext cx="8686800" cy="1098762"/>
          </a:xfrm>
        </p:spPr>
        <p:txBody>
          <a:bodyPr/>
          <a:lstStyle/>
          <a:p>
            <a:pPr algn="ctr"/>
            <a:r>
              <a:rPr lang="en-US">
                <a:ea typeface="+mj-lt"/>
                <a:cs typeface="+mj-lt"/>
              </a:rPr>
              <a:t>Technology Stack</a:t>
            </a:r>
            <a:endParaRPr lang="en-US"/>
          </a:p>
          <a:p>
            <a:endParaRPr lang="en-US">
              <a:cs typeface="Segoe UI"/>
            </a:endParaRPr>
          </a:p>
          <a:p>
            <a:endParaRPr lang="en-US">
              <a:cs typeface="Segoe UI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228600" y="1230183"/>
            <a:ext cx="8686800" cy="1381917"/>
          </a:xfrm>
        </p:spPr>
        <p:txBody>
          <a:bodyPr vert="horz" lIns="0" tIns="0" rIns="0" bIns="0" rtlCol="0" anchor="t">
            <a:spAutoFit/>
          </a:bodyPr>
          <a:lstStyle/>
          <a:p>
            <a:pPr marL="200660" indent="-200660"/>
            <a:r>
              <a:rPr lang="en-US">
                <a:ea typeface="+mn-lt"/>
                <a:cs typeface="+mn-lt"/>
              </a:rPr>
              <a:t>Django Framework &amp; Django Rest API Framework</a:t>
            </a:r>
          </a:p>
          <a:p>
            <a:pPr marL="200660" indent="-200660"/>
            <a:r>
              <a:rPr lang="en-US">
                <a:ea typeface="+mn-lt"/>
                <a:cs typeface="+mn-lt"/>
              </a:rPr>
              <a:t>Postgres SQL DB</a:t>
            </a:r>
            <a:endParaRPr lang="en-US" err="1">
              <a:ea typeface="+mn-lt"/>
              <a:cs typeface="+mn-lt"/>
            </a:endParaRPr>
          </a:p>
          <a:p>
            <a:pPr marL="200660" indent="-200660"/>
            <a:r>
              <a:rPr lang="en-US">
                <a:ea typeface="+mn-lt"/>
                <a:cs typeface="+mn-lt"/>
              </a:rPr>
              <a:t>Heroku PAAS</a:t>
            </a:r>
          </a:p>
          <a:p>
            <a:pPr marL="200660" indent="-200660"/>
            <a:endParaRPr lang="en-US">
              <a:ea typeface="+mn-lt"/>
              <a:cs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228600" y="787488"/>
            <a:ext cx="8686800" cy="626838"/>
          </a:xfrm>
        </p:spPr>
        <p:txBody>
          <a:bodyPr vert="horz" lIns="0" tIns="0" rIns="0" bIns="0" rtlCol="0" anchor="t">
            <a:spAutoFit/>
          </a:bodyPr>
          <a:lstStyle/>
          <a:p>
            <a:r>
              <a:rPr lang="en-US">
                <a:ea typeface="+mn-lt"/>
                <a:cs typeface="+mn-lt"/>
              </a:rPr>
              <a:t>Backup Technologies used:</a:t>
            </a:r>
          </a:p>
          <a:p>
            <a:endParaRPr lang="en-US">
              <a:cs typeface="Segoe UI"/>
            </a:endParaRPr>
          </a:p>
        </p:txBody>
      </p:sp>
      <p:pic>
        <p:nvPicPr>
          <p:cNvPr id="11" name="Picture 11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3FE9A9D1-BF83-4CAF-B852-457C2D5D4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83" y="2815505"/>
            <a:ext cx="2647950" cy="1184656"/>
          </a:xfrm>
          <a:prstGeom prst="rect">
            <a:avLst/>
          </a:prstGeom>
        </p:spPr>
      </p:pic>
      <p:pic>
        <p:nvPicPr>
          <p:cNvPr id="12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CF9AFE96-2152-4D4D-B213-26ABB268A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3980" y="2460625"/>
            <a:ext cx="1730375" cy="1905000"/>
          </a:xfrm>
          <a:prstGeom prst="rect">
            <a:avLst/>
          </a:prstGeom>
        </p:spPr>
      </p:pic>
      <p:pic>
        <p:nvPicPr>
          <p:cNvPr id="13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1C381863-8ABF-4D3D-8CF9-142250D086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8150" y="2816632"/>
            <a:ext cx="3420533" cy="118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5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62E627AD-9680-408C-8255-30E3F3B49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549" y="100111"/>
            <a:ext cx="5750166" cy="366254"/>
          </a:xfrm>
        </p:spPr>
        <p:txBody>
          <a:bodyPr/>
          <a:lstStyle/>
          <a:p>
            <a:pPr algn="ctr"/>
            <a:r>
              <a:rPr lang="en-US">
                <a:cs typeface="Segoe UI"/>
              </a:rPr>
              <a:t>Application Architecture</a:t>
            </a:r>
            <a:endParaRPr lang="en-US"/>
          </a:p>
        </p:txBody>
      </p:sp>
      <p:pic>
        <p:nvPicPr>
          <p:cNvPr id="2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C43B33E-6391-46EC-9A49-B7C4DFDEC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282" y="532317"/>
            <a:ext cx="7346729" cy="391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2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0415" y="281368"/>
            <a:ext cx="8686800" cy="313932"/>
          </a:xfrm>
        </p:spPr>
        <p:txBody>
          <a:bodyPr/>
          <a:lstStyle/>
          <a:p>
            <a:r>
              <a:rPr lang="en-US" sz="2400" dirty="0"/>
              <a:t>Challenges faced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>
          <a:xfrm>
            <a:off x="458169" y="673783"/>
            <a:ext cx="4114800" cy="1004378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200660" indent="-200660"/>
            <a:r>
              <a:rPr lang="en-US" dirty="0">
                <a:ea typeface="+mn-lt"/>
                <a:cs typeface="+mn-lt"/>
              </a:rPr>
              <a:t>Remote working</a:t>
            </a:r>
          </a:p>
          <a:p>
            <a:pPr marL="200660" indent="-200660"/>
            <a:r>
              <a:rPr lang="en-US" dirty="0"/>
              <a:t>Time constraint</a:t>
            </a:r>
            <a:endParaRPr lang="en-US" dirty="0">
              <a:cs typeface="Segoe UI"/>
            </a:endParaRPr>
          </a:p>
          <a:p>
            <a:pPr marL="200660" indent="-200660"/>
            <a:r>
              <a:rPr lang="en-US" dirty="0">
                <a:cs typeface="Segoe UI"/>
              </a:rPr>
              <a:t>Learning new technologies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342875AD-2818-43BE-958A-8C30EDA68797}"/>
              </a:ext>
            </a:extLst>
          </p:cNvPr>
          <p:cNvSpPr txBox="1">
            <a:spLocks/>
          </p:cNvSpPr>
          <p:nvPr/>
        </p:nvSpPr>
        <p:spPr bwMode="gray">
          <a:xfrm>
            <a:off x="340415" y="1835127"/>
            <a:ext cx="8686800" cy="31393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cs typeface="Segoe UI"/>
              </a:rPr>
              <a:t>Learnings from the hackathon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0CEB4D6A-C465-4FE8-9580-401B41F99AAD}"/>
              </a:ext>
            </a:extLst>
          </p:cNvPr>
          <p:cNvSpPr txBox="1">
            <a:spLocks/>
          </p:cNvSpPr>
          <p:nvPr/>
        </p:nvSpPr>
        <p:spPr>
          <a:xfrm>
            <a:off x="458169" y="2306025"/>
            <a:ext cx="4989784" cy="127727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01168" indent="-20116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60375" indent="-2301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–"/>
              <a:defRPr lang="en-US" sz="160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658368" indent="-174625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0" indent="-227013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–"/>
              <a:defRPr lang="en-US" sz="140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097280" indent="-174625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0660" indent="-200660"/>
            <a:r>
              <a:rPr lang="en-US" dirty="0">
                <a:cs typeface="Segoe UI"/>
              </a:rPr>
              <a:t>Tech behind e-payments </a:t>
            </a:r>
          </a:p>
          <a:p>
            <a:pPr marL="200660" indent="-200660"/>
            <a:r>
              <a:rPr lang="en-US" dirty="0">
                <a:cs typeface="Segoe UI"/>
              </a:rPr>
              <a:t>Importance of Agile methodology</a:t>
            </a:r>
          </a:p>
          <a:p>
            <a:pPr marL="200660" indent="-200660"/>
            <a:r>
              <a:rPr lang="en-US" dirty="0">
                <a:cs typeface="Segoe UI"/>
              </a:rPr>
              <a:t>Significance of Developer community</a:t>
            </a:r>
          </a:p>
          <a:p>
            <a:pPr marL="459867" lvl="1" indent="-200660"/>
            <a:r>
              <a:rPr lang="en-US" dirty="0">
                <a:cs typeface="Segoe UI"/>
              </a:rPr>
              <a:t>React Native, Django, VDP</a:t>
            </a:r>
          </a:p>
        </p:txBody>
      </p:sp>
    </p:spTree>
    <p:extLst>
      <p:ext uri="{BB962C8B-B14F-4D97-AF65-F5344CB8AC3E}">
        <p14:creationId xmlns:p14="http://schemas.microsoft.com/office/powerpoint/2010/main" val="387172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Visa Widescreen Presentation Template">
  <a:themeElements>
    <a:clrScheme name="Visa Inc.">
      <a:dk1>
        <a:srgbClr val="000000"/>
      </a:dk1>
      <a:lt1>
        <a:srgbClr val="FFFFFF"/>
      </a:lt1>
      <a:dk2>
        <a:srgbClr val="1A1F71"/>
      </a:dk2>
      <a:lt2>
        <a:srgbClr val="5C5C5C"/>
      </a:lt2>
      <a:accent1>
        <a:srgbClr val="003EA9"/>
      </a:accent1>
      <a:accent2>
        <a:srgbClr val="0065EA"/>
      </a:accent2>
      <a:accent3>
        <a:srgbClr val="F7B600"/>
      </a:accent3>
      <a:accent4>
        <a:srgbClr val="FFD700"/>
      </a:accent4>
      <a:accent5>
        <a:srgbClr val="EF8400"/>
      </a:accent5>
      <a:accent6>
        <a:srgbClr val="75787B"/>
      </a:accent6>
      <a:hlink>
        <a:srgbClr val="F7B600"/>
      </a:hlink>
      <a:folHlink>
        <a:srgbClr val="F68920"/>
      </a:folHlink>
    </a:clrScheme>
    <a:fontScheme name="Visa 2013 Event Template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marL="0" marR="0" indent="0" algn="ctr" defTabSz="914400" rtl="0" eaLnBrk="0" fontAlgn="base" latinLnBrk="0" hangingPunct="0">
          <a:lnSpc>
            <a:spcPct val="90000"/>
          </a:lnSpc>
          <a:spcBef>
            <a:spcPts val="600"/>
          </a:spcBef>
          <a:spcAft>
            <a:spcPts val="0"/>
          </a:spcAft>
          <a:buClrTx/>
          <a:buSzTx/>
          <a:buFontTx/>
          <a:buNone/>
          <a:tabLst/>
          <a:defRPr kumimoji="0" b="0" i="0" u="none" strike="noStrike" cap="none" normalizeH="0" baseline="0" dirty="0" err="1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</a:spDef>
    <a:lnDef>
      <a:spPr bwMode="auto">
        <a:solidFill>
          <a:schemeClr val="tx2"/>
        </a:solidFill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tIns="91440" bIns="91440" rtlCol="0" anchor="ctr" anchorCtr="1">
        <a:sp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Visa Inc.">
        <a:dk1>
          <a:srgbClr val="000000"/>
        </a:dk1>
        <a:lt1>
          <a:srgbClr val="FFFFFF"/>
        </a:lt1>
        <a:dk2>
          <a:srgbClr val="1A1F71"/>
        </a:dk2>
        <a:lt2>
          <a:srgbClr val="5C5C5C"/>
        </a:lt2>
        <a:accent1>
          <a:srgbClr val="003EA9"/>
        </a:accent1>
        <a:accent2>
          <a:srgbClr val="0065EA"/>
        </a:accent2>
        <a:accent3>
          <a:srgbClr val="F7B600"/>
        </a:accent3>
        <a:accent4>
          <a:srgbClr val="FFD700"/>
        </a:accent4>
        <a:accent5>
          <a:srgbClr val="EF8400"/>
        </a:accent5>
        <a:accent6>
          <a:srgbClr val="75787B"/>
        </a:accent6>
        <a:hlink>
          <a:srgbClr val="F7B600"/>
        </a:hlink>
        <a:folHlink>
          <a:srgbClr val="F6892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BerryFlat">
      <a:srgbClr val="A5225E"/>
    </a:custClr>
    <a:custClr name="CanopyFlat">
      <a:srgbClr val="0C7D34"/>
    </a:custClr>
    <a:custClr name="DaylightFlat">
      <a:srgbClr val="6ECCF6"/>
    </a:custClr>
    <a:custClr name="TwilightFlat">
      <a:srgbClr val="602D62"/>
    </a:custClr>
    <a:custClr name="BeachFlat">
      <a:srgbClr val="B7A78B"/>
    </a:custClr>
    <a:custClr name="TideFlat">
      <a:srgbClr val="61BF9D"/>
    </a:custClr>
    <a:custClr name="GrassFlat">
      <a:srgbClr val="85BD43"/>
    </a:custClr>
    <a:custClr name="ClayFlat">
      <a:srgbClr val="D14A1F"/>
    </a:custClr>
    <a:custClr name="White">
      <a:srgbClr val="FFFFFF"/>
    </a:custClr>
    <a:custClr name="White">
      <a:srgbClr val="FFFFFF"/>
    </a:custClr>
    <a:custClr name="PrimaryBlueGradient1">
      <a:srgbClr val="1A1E5A"/>
    </a:custClr>
    <a:custClr name="PrimaryBlueGradient2">
      <a:srgbClr val="122D98"/>
    </a:custClr>
    <a:custClr name="PrimaryGoldGradient1">
      <a:srgbClr val="FA9B00"/>
    </a:custClr>
    <a:custClr name="PrimaryGoldGradient2">
      <a:srgbClr val="F4CA12"/>
    </a:custClr>
    <a:custClr name="OverlapBlueGradient1">
      <a:srgbClr val="00329E"/>
    </a:custClr>
    <a:custClr name="OverlapBlueGradient2">
      <a:srgbClr val="0050B9"/>
    </a:custClr>
    <a:custClr name="OverlapOrangeGradient1">
      <a:srgbClr val="F26800"/>
    </a:custClr>
    <a:custClr name="OverlapOrangeGradient2">
      <a:srgbClr val="FA9800"/>
    </a:custClr>
    <a:custClr name="OverlapYellowGradient1">
      <a:srgbClr val="FFCB00"/>
    </a:custClr>
    <a:custClr name="OverlapYellowGradient2">
      <a:srgbClr val="FBE112"/>
    </a:custClr>
  </a:custClrLst>
  <a:extLst>
    <a:ext uri="{05A4C25C-085E-4340-85A3-A5531E510DB2}">
      <thm15:themeFamily xmlns:thm15="http://schemas.microsoft.com/office/thememl/2012/main" name="TEST2.potx" id="{578F7A28-1720-4966-BB31-7E5800494F7C}" vid="{59468320-53A0-4462-9060-84CF27093BCF}"/>
    </a:ext>
  </a:extLst>
</a:theme>
</file>

<file path=ppt/theme/theme2.xml><?xml version="1.0" encoding="utf-8"?>
<a:theme xmlns:a="http://schemas.openxmlformats.org/drawingml/2006/main" name="Office Theme">
  <a:themeElements>
    <a:clrScheme name="Visa new">
      <a:dk1>
        <a:srgbClr val="000000"/>
      </a:dk1>
      <a:lt1>
        <a:srgbClr val="FFFFFF"/>
      </a:lt1>
      <a:dk2>
        <a:srgbClr val="1A1F71"/>
      </a:dk2>
      <a:lt2>
        <a:srgbClr val="5C5C5C"/>
      </a:lt2>
      <a:accent1>
        <a:srgbClr val="003EA9"/>
      </a:accent1>
      <a:accent2>
        <a:srgbClr val="0065EA"/>
      </a:accent2>
      <a:accent3>
        <a:srgbClr val="F7B600"/>
      </a:accent3>
      <a:accent4>
        <a:srgbClr val="FFD700"/>
      </a:accent4>
      <a:accent5>
        <a:srgbClr val="EF8400"/>
      </a:accent5>
      <a:accent6>
        <a:srgbClr val="75787B"/>
      </a:accent6>
      <a:hlink>
        <a:srgbClr val="F7B600"/>
      </a:hlink>
      <a:folHlink>
        <a:srgbClr val="EF8400"/>
      </a:folHlink>
    </a:clrScheme>
    <a:fontScheme name="Custom 8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isa new">
      <a:dk1>
        <a:srgbClr val="000000"/>
      </a:dk1>
      <a:lt1>
        <a:srgbClr val="FFFFFF"/>
      </a:lt1>
      <a:dk2>
        <a:srgbClr val="1A1F71"/>
      </a:dk2>
      <a:lt2>
        <a:srgbClr val="5C5C5C"/>
      </a:lt2>
      <a:accent1>
        <a:srgbClr val="003EA9"/>
      </a:accent1>
      <a:accent2>
        <a:srgbClr val="0065EA"/>
      </a:accent2>
      <a:accent3>
        <a:srgbClr val="F7B600"/>
      </a:accent3>
      <a:accent4>
        <a:srgbClr val="FFD700"/>
      </a:accent4>
      <a:accent5>
        <a:srgbClr val="EF8400"/>
      </a:accent5>
      <a:accent6>
        <a:srgbClr val="75787B"/>
      </a:accent6>
      <a:hlink>
        <a:srgbClr val="F7B600"/>
      </a:hlink>
      <a:folHlink>
        <a:srgbClr val="EF8400"/>
      </a:folHlink>
    </a:clrScheme>
    <a:fontScheme name="Custom 8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B2F8C8C023684D82C341AE20DC64D3" ma:contentTypeVersion="9" ma:contentTypeDescription="Create a new document." ma:contentTypeScope="" ma:versionID="6eb62b5bb6136021317f40d53a9c59e5">
  <xsd:schema xmlns:xsd="http://www.w3.org/2001/XMLSchema" xmlns:xs="http://www.w3.org/2001/XMLSchema" xmlns:p="http://schemas.microsoft.com/office/2006/metadata/properties" xmlns:ns1="http://schemas.microsoft.com/sharepoint/v3" xmlns:ns2="cbb2e616-e98e-4a96-878d-6e749ffd629e" xmlns:ns3="d6ddaf4d-f326-4737-8e95-1a4420d4aef2" targetNamespace="http://schemas.microsoft.com/office/2006/metadata/properties" ma:root="true" ma:fieldsID="54b9ba0876ddc15bb8cf9e24165504ce" ns1:_="" ns2:_="" ns3:_="">
    <xsd:import namespace="http://schemas.microsoft.com/sharepoint/v3"/>
    <xsd:import namespace="cbb2e616-e98e-4a96-878d-6e749ffd629e"/>
    <xsd:import namespace="d6ddaf4d-f326-4737-8e95-1a4420d4aef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b2e616-e98e-4a96-878d-6e749ffd62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ddaf4d-f326-4737-8e95-1a4420d4aef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7448D56-7E5C-4AC8-87B2-F3958CF12E4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4085BCDC-4956-41FE-BA9E-2E14EE769E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bb2e616-e98e-4a96-878d-6e749ffd629e"/>
    <ds:schemaRef ds:uri="d6ddaf4d-f326-4737-8e95-1a4420d4ae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34C7FB7-6E0D-4C0A-98C6-6DD0BA376CE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1450</TotalTime>
  <Words>392</Words>
  <Application>Microsoft Macintosh PowerPoint</Application>
  <PresentationFormat>On-screen Show (16:9)</PresentationFormat>
  <Paragraphs>109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Segoe UI</vt:lpstr>
      <vt:lpstr>Visa Widescreen Presentation Template</vt:lpstr>
      <vt:lpstr>PowerPoint Presentation</vt:lpstr>
      <vt:lpstr>6 Rooks, IIIT Hyderabad</vt:lpstr>
      <vt:lpstr>Visa Experience</vt:lpstr>
      <vt:lpstr>Idea relevance in COVID situation </vt:lpstr>
      <vt:lpstr>Demo ( https://www.youtube.com/watch?v=iz5uk9vJERw )</vt:lpstr>
      <vt:lpstr>Technology Stack </vt:lpstr>
      <vt:lpstr>Technology Stack  </vt:lpstr>
      <vt:lpstr>Application Architecture</vt:lpstr>
      <vt:lpstr>Challenges faced</vt:lpstr>
      <vt:lpstr>Future Scope</vt:lpstr>
      <vt:lpstr>Thank you!</vt:lpstr>
      <vt:lpstr>Timeline</vt:lpstr>
      <vt:lpstr>Front –End Technical Decisions:  </vt:lpstr>
      <vt:lpstr>Back–End Technical Decisions:   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Visa</dc:creator>
  <cp:keywords>Visa Widescreen Presentation Template</cp:keywords>
  <cp:lastModifiedBy>Shreyas H N</cp:lastModifiedBy>
  <cp:revision>40</cp:revision>
  <cp:lastPrinted>2014-04-21T19:06:01Z</cp:lastPrinted>
  <dcterms:created xsi:type="dcterms:W3CDTF">2014-01-28T22:50:54Z</dcterms:created>
  <dcterms:modified xsi:type="dcterms:W3CDTF">2020-07-14T07:10:07Z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0x0101001AB2F8C8C023684D82C341AE20DC64D3</vt:lpwstr>
  </property>
</Properties>
</file>